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5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jpg>
</file>

<file path=ppt/media/image19.jp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DDDE0-0AE2-49FC-A132-E37102E073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A94014-3175-4AB0-9122-2F97EECEC0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7D74C-CAB7-42A2-8293-D849EF91D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7D3BF-373D-4A13-A703-324D1CAB3B76}" type="datetimeFigureOut">
              <a:rPr lang="en-IN" smtClean="0"/>
              <a:t>24-05-2021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21102-55F2-4820-8331-F205D691C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7D0123-BA59-41EB-BB0C-7D3653C06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BE691-C389-4E6E-8AD7-348C426311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2873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240CD-2543-4018-BC87-A692DD3E9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70E7CA-4BDE-455C-80CD-76830262B6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84973-F63C-4F2D-8931-F3B4A5C23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7D3BF-373D-4A13-A703-324D1CAB3B76}" type="datetimeFigureOut">
              <a:rPr lang="en-IN" smtClean="0"/>
              <a:t>24-05-2021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C8A61-0DF2-4792-BDD4-0CB7A0947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DA4D84-8D84-4169-BF5D-21E386903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BE691-C389-4E6E-8AD7-348C426311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549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7F78E2-CB56-43B0-87B6-2F3848FD73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E4DA9C-797E-44E6-9DC7-3904C54D6B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E92986-ED24-421A-8FED-A8EE57036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7D3BF-373D-4A13-A703-324D1CAB3B76}" type="datetimeFigureOut">
              <a:rPr lang="en-IN" smtClean="0"/>
              <a:t>24-05-2021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0AD218-B4B8-407E-B4FF-C0C51138D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EB9AE8-FA09-4996-84E1-EA25EB5AE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BE691-C389-4E6E-8AD7-348C426311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58302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B6B00-95F4-4C92-8EF1-1F8728F337A2}" type="datetime1">
              <a:rPr lang="en-IN" smtClean="0"/>
              <a:t>24-05-2021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88212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771BE-2709-4611-B622-2D86FD628A30}" type="datetime1">
              <a:rPr lang="en-IN" smtClean="0"/>
              <a:t>24-05-2021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78350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C17FF-55D3-4A7E-A61C-5F8FABFB0E92}" type="datetime1">
              <a:rPr lang="en-IN" smtClean="0"/>
              <a:t>24-05-2021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8472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74BD8-DD84-4EFF-9B51-AC72D3DC9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D1A16-5B56-47BB-8BBA-519462C18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2C03CC-6C42-47F7-94AF-6D73BD08A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7D3BF-373D-4A13-A703-324D1CAB3B76}" type="datetimeFigureOut">
              <a:rPr lang="en-IN" smtClean="0"/>
              <a:t>24-05-2021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CE88C-87D6-45D2-9B43-2F72ED5A1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2FC25E-BA6E-4E3A-9163-F251910B2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BE691-C389-4E6E-8AD7-348C426311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4891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27137-4D55-4C70-93C6-B5FDD2069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52460F-7F4C-4847-92E6-05559D707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1924CC-AECB-4B46-BA97-C78DCDEE6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7D3BF-373D-4A13-A703-324D1CAB3B76}" type="datetimeFigureOut">
              <a:rPr lang="en-IN" smtClean="0"/>
              <a:t>24-05-2021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4017CA-4678-410B-B757-3C1CEAD8A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291431-56DE-4A76-9BF0-18AF627C2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BE691-C389-4E6E-8AD7-348C426311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766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0B2FF-4936-4272-8CDD-CB945E49C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81F603-98DA-41FF-97C2-3CE217A225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DB108D-0E03-4DDF-AFD9-1B0F120DA3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D172C7-3BA7-4016-8939-ED32278FC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7D3BF-373D-4A13-A703-324D1CAB3B76}" type="datetimeFigureOut">
              <a:rPr lang="en-IN" smtClean="0"/>
              <a:t>24-05-2021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1A2FAC-85B2-45E6-88BB-635C6255D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BB6CD1-FF4E-4BE4-9121-B5E740D4D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BE691-C389-4E6E-8AD7-348C426311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6814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97829-25D1-41BA-AD72-ADB1DBF0E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30CDE-028B-4D17-B6EC-B4C3B4441F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0B809E-10C5-49C4-9366-5404DB2D3D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DF5C79-C4FB-46FC-A158-F7807CFF38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7ED257-E98C-44C3-AC5B-EA4CFD7DF3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CB4D01-8268-4C0C-BEFC-8BE889D82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7D3BF-373D-4A13-A703-324D1CAB3B76}" type="datetimeFigureOut">
              <a:rPr lang="en-IN" smtClean="0"/>
              <a:t>24-05-2021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3E187F-6885-459B-8055-4A44BB067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A05AAD-F850-4F48-9999-7026C6C9A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BE691-C389-4E6E-8AD7-348C426311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1225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3F044-2DC5-4A8A-BABA-35B93EFAE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F16AF8-009D-4EDC-BA1D-859D02378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7D3BF-373D-4A13-A703-324D1CAB3B76}" type="datetimeFigureOut">
              <a:rPr lang="en-IN" smtClean="0"/>
              <a:t>24-05-2021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62B5D5-EF53-4A50-B033-AF44A89D5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A4C8C1-51DB-462A-A078-5CED6D477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BE691-C389-4E6E-8AD7-348C426311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3194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3BEF8E-D593-4A1A-8B98-626DEA1E4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7D3BF-373D-4A13-A703-324D1CAB3B76}" type="datetimeFigureOut">
              <a:rPr lang="en-IN" smtClean="0"/>
              <a:t>24-05-2021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32F5BE-A852-4F3A-A2B4-45581D17B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2CEA46-882F-47A7-947D-5678BD774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BE691-C389-4E6E-8AD7-348C426311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5953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AA258-CF53-43FE-9DC4-9E177BCCB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D3052-58E9-47A6-9B57-37B4F19C6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7B3A47-1A00-4336-8968-0B23F9D16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DD50EA-E303-4AE8-8E0B-964BE9739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7D3BF-373D-4A13-A703-324D1CAB3B76}" type="datetimeFigureOut">
              <a:rPr lang="en-IN" smtClean="0"/>
              <a:t>24-05-2021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5852EA-2CBD-4FA2-B279-1DC19D0ED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F4DBEC-3979-4A58-BD2A-F6331B1BA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BE691-C389-4E6E-8AD7-348C426311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4543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05884-9B13-4BFD-9E33-515B1F6CF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A0FDA4-2AE3-4CF2-9634-61E2C337D6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41E7FC-6351-41C5-B5B2-E4B8FD974D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8C9899-ADB8-432E-B7BB-29D920284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7D3BF-373D-4A13-A703-324D1CAB3B76}" type="datetimeFigureOut">
              <a:rPr lang="en-IN" smtClean="0"/>
              <a:t>24-05-2021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CCDCA8-997B-406B-B50E-605B9DACF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411739-5ECD-4868-BFB7-BE6FA255F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BE691-C389-4E6E-8AD7-348C426311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6906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3A0B84-6381-43CE-A1DC-DEB32D9C9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D78FA6-1831-4168-813D-C51BB62F19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D2846-F11C-47CF-B7B4-BA6928D48D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7D3BF-373D-4A13-A703-324D1CAB3B76}" type="datetimeFigureOut">
              <a:rPr lang="en-IN" smtClean="0"/>
              <a:t>24-05-2021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22CBDB-F0F5-45D3-80B7-D345E44C5E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54EAB9-A2D4-48DC-A3F0-E84A9595D5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9BE691-C389-4E6E-8AD7-348C426311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807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42FC919-9239-44A2-8490-AACFA0668D61}" type="datetime1">
              <a:rPr lang="en-IN" smtClean="0"/>
              <a:t>24-05-2021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CDF81F7-214F-4B72-870F-903CEBDF8B4D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2263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2" r:id="rId2"/>
    <p:sldLayoutId id="2147483661" r:id="rId3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microsoft.com/office/2007/relationships/media" Target="../media/media13.wav"/><Relationship Id="rId7" Type="http://schemas.openxmlformats.org/officeDocument/2006/relationships/slideLayout" Target="../slideLayouts/slideLayout13.xml"/><Relationship Id="rId2" Type="http://schemas.openxmlformats.org/officeDocument/2006/relationships/audio" Target="../media/media16.wav"/><Relationship Id="rId1" Type="http://schemas.microsoft.com/office/2007/relationships/media" Target="../media/media16.wav"/><Relationship Id="rId6" Type="http://schemas.openxmlformats.org/officeDocument/2006/relationships/audio" Target="../media/media17.wav"/><Relationship Id="rId11" Type="http://schemas.openxmlformats.org/officeDocument/2006/relationships/image" Target="../media/image19.jpg"/><Relationship Id="rId5" Type="http://schemas.microsoft.com/office/2007/relationships/media" Target="../media/media17.wav"/><Relationship Id="rId10" Type="http://schemas.openxmlformats.org/officeDocument/2006/relationships/image" Target="../media/image18.jpg"/><Relationship Id="rId4" Type="http://schemas.openxmlformats.org/officeDocument/2006/relationships/audio" Target="../media/media13.wav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wav"/><Relationship Id="rId7" Type="http://schemas.openxmlformats.org/officeDocument/2006/relationships/image" Target="../media/image2.jp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1.jpg"/><Relationship Id="rId5" Type="http://schemas.openxmlformats.org/officeDocument/2006/relationships/slideLayout" Target="../slideLayouts/slideLayout13.xml"/><Relationship Id="rId4" Type="http://schemas.openxmlformats.org/officeDocument/2006/relationships/audio" Target="../media/media2.wav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4.wav"/><Relationship Id="rId7" Type="http://schemas.openxmlformats.org/officeDocument/2006/relationships/image" Target="../media/image5.jp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4.jpg"/><Relationship Id="rId5" Type="http://schemas.openxmlformats.org/officeDocument/2006/relationships/slideLayout" Target="../slideLayouts/slideLayout13.xml"/><Relationship Id="rId4" Type="http://schemas.openxmlformats.org/officeDocument/2006/relationships/audio" Target="../media/media4.wav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6.wav"/><Relationship Id="rId7" Type="http://schemas.openxmlformats.org/officeDocument/2006/relationships/image" Target="../media/image7.jpg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image" Target="../media/image6.jpg"/><Relationship Id="rId5" Type="http://schemas.openxmlformats.org/officeDocument/2006/relationships/slideLayout" Target="../slideLayouts/slideLayout13.xml"/><Relationship Id="rId4" Type="http://schemas.openxmlformats.org/officeDocument/2006/relationships/audio" Target="../media/media6.wav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8.wav"/><Relationship Id="rId7" Type="http://schemas.openxmlformats.org/officeDocument/2006/relationships/image" Target="../media/image9.jpg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image" Target="../media/image8.jpg"/><Relationship Id="rId5" Type="http://schemas.openxmlformats.org/officeDocument/2006/relationships/slideLayout" Target="../slideLayouts/slideLayout13.xml"/><Relationship Id="rId4" Type="http://schemas.openxmlformats.org/officeDocument/2006/relationships/audio" Target="../media/media8.wav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10.wav"/><Relationship Id="rId7" Type="http://schemas.openxmlformats.org/officeDocument/2006/relationships/image" Target="../media/image11.jpg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image" Target="../media/image10.jpg"/><Relationship Id="rId5" Type="http://schemas.openxmlformats.org/officeDocument/2006/relationships/slideLayout" Target="../slideLayouts/slideLayout13.xml"/><Relationship Id="rId4" Type="http://schemas.openxmlformats.org/officeDocument/2006/relationships/audio" Target="../media/media10.wav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12.wav"/><Relationship Id="rId7" Type="http://schemas.openxmlformats.org/officeDocument/2006/relationships/image" Target="../media/image13.jpg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6" Type="http://schemas.openxmlformats.org/officeDocument/2006/relationships/image" Target="../media/image12.jpg"/><Relationship Id="rId5" Type="http://schemas.openxmlformats.org/officeDocument/2006/relationships/slideLayout" Target="../slideLayouts/slideLayout13.xml"/><Relationship Id="rId4" Type="http://schemas.openxmlformats.org/officeDocument/2006/relationships/audio" Target="../media/media12.wav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microsoft.com/office/2007/relationships/media" Target="../media/media14.wav"/><Relationship Id="rId7" Type="http://schemas.openxmlformats.org/officeDocument/2006/relationships/slideLayout" Target="../slideLayouts/slideLayout13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6" Type="http://schemas.openxmlformats.org/officeDocument/2006/relationships/audio" Target="../media/media15.wav"/><Relationship Id="rId11" Type="http://schemas.openxmlformats.org/officeDocument/2006/relationships/image" Target="../media/image16.png"/><Relationship Id="rId5" Type="http://schemas.microsoft.com/office/2007/relationships/media" Target="../media/media15.wav"/><Relationship Id="rId10" Type="http://schemas.openxmlformats.org/officeDocument/2006/relationships/image" Target="../media/image3.png"/><Relationship Id="rId4" Type="http://schemas.openxmlformats.org/officeDocument/2006/relationships/audio" Target="../media/media14.wav"/><Relationship Id="rId9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1FD22-1CF7-4274-9DF4-2B7D9A5A5F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Generating noisy speech data from clean data in the frequency domain using Deep Learning Methods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66244A-D88C-4438-817A-6A68B3C0CE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Week – 20</a:t>
            </a: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AE2B62-5F60-480C-9C6E-0117C8F0D5E0}"/>
              </a:ext>
            </a:extLst>
          </p:cNvPr>
          <p:cNvSpPr txBox="1"/>
          <p:nvPr/>
        </p:nvSpPr>
        <p:spPr>
          <a:xfrm>
            <a:off x="6944051" y="5266796"/>
            <a:ext cx="42116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Name</a:t>
            </a:r>
            <a:r>
              <a:rPr lang="en-IN" dirty="0"/>
              <a:t>: Shashank Shirol</a:t>
            </a:r>
          </a:p>
          <a:p>
            <a:r>
              <a:rPr lang="en-IN" b="1" dirty="0"/>
              <a:t>University</a:t>
            </a:r>
            <a:r>
              <a:rPr lang="en-IN" dirty="0"/>
              <a:t>: Manipal Institute of Technology</a:t>
            </a:r>
          </a:p>
          <a:p>
            <a:r>
              <a:rPr lang="en-IN" b="1" dirty="0"/>
              <a:t>Duration of the presentation</a:t>
            </a:r>
            <a:r>
              <a:rPr lang="en-IN" dirty="0"/>
              <a:t>: ~10 mins.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A04E16-C190-44BD-A600-1971F7805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00441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9ACA6-5059-446F-9908-C58B13764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Training CUT with Digital Noise:</a:t>
            </a:r>
            <a:br>
              <a:rPr lang="en-IN" dirty="0"/>
            </a:br>
            <a:r>
              <a:rPr lang="en-IN" b="1" dirty="0"/>
              <a:t>Speckle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4CB38-33BE-4150-A8B6-905C70B257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1800" dirty="0"/>
              <a:t>Speckle is a granular noise that inherently exists in an image and degrades its quality. Speckle noise can be generated by multiplying random pixel values with different pixels of an image.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800" dirty="0"/>
              <a:t>Setup: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Domain A – Clean Audio samples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Domain B – Clean Audio samples + Speckle noise added to the spectrograms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Content – Different.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800" dirty="0"/>
              <a:t>Results: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92593F-A3C2-4035-937C-C6BF5C11D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10</a:t>
            </a:fld>
            <a:endParaRPr lang="en-IN"/>
          </a:p>
        </p:txBody>
      </p:sp>
      <p:pic>
        <p:nvPicPr>
          <p:cNvPr id="7" name="Picture 6" descr="A picture containing curtain&#10;&#10;Description automatically generated">
            <a:extLst>
              <a:ext uri="{FF2B5EF4-FFF2-40B4-BE49-F238E27FC236}">
                <a16:creationId xmlns:a16="http://schemas.microsoft.com/office/drawing/2014/main" id="{C9362504-B9B6-4A5F-BCE2-861A53977B0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4158" y="374543"/>
            <a:ext cx="1752600" cy="1228725"/>
          </a:xfrm>
          <a:prstGeom prst="rect">
            <a:avLst/>
          </a:prstGeom>
        </p:spPr>
      </p:pic>
      <p:pic>
        <p:nvPicPr>
          <p:cNvPr id="11" name="train">
            <a:hlinkClick r:id="" action="ppaction://media"/>
            <a:extLst>
              <a:ext uri="{FF2B5EF4-FFF2-40B4-BE49-F238E27FC236}">
                <a16:creationId xmlns:a16="http://schemas.microsoft.com/office/drawing/2014/main" id="{F8486BB3-83A1-47F4-BE5A-A21D90262C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850880" y="707181"/>
            <a:ext cx="609600" cy="609600"/>
          </a:xfrm>
          <a:prstGeom prst="rect">
            <a:avLst/>
          </a:prstGeom>
        </p:spPr>
      </p:pic>
      <p:pic>
        <p:nvPicPr>
          <p:cNvPr id="15" name="Picture 14" descr="A picture containing text, curtain, furniture&#10;&#10;Description automatically generated">
            <a:extLst>
              <a:ext uri="{FF2B5EF4-FFF2-40B4-BE49-F238E27FC236}">
                <a16:creationId xmlns:a16="http://schemas.microsoft.com/office/drawing/2014/main" id="{3E7450FB-194D-4AC0-900E-34B73C8DFF7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044" y="4261348"/>
            <a:ext cx="2840412" cy="173736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ECF2D5C-BF4F-4231-891A-67C3C1AA6F6D}"/>
              </a:ext>
            </a:extLst>
          </p:cNvPr>
          <p:cNvSpPr txBox="1"/>
          <p:nvPr/>
        </p:nvSpPr>
        <p:spPr>
          <a:xfrm>
            <a:off x="2345137" y="5998708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Input File</a:t>
            </a:r>
          </a:p>
        </p:txBody>
      </p:sp>
      <p:pic>
        <p:nvPicPr>
          <p:cNvPr id="17" name="fe_03_1007-02235-A-011420-012003-src_8k">
            <a:hlinkClick r:id="" action="ppaction://media"/>
            <a:extLst>
              <a:ext uri="{FF2B5EF4-FFF2-40B4-BE49-F238E27FC236}">
                <a16:creationId xmlns:a16="http://schemas.microsoft.com/office/drawing/2014/main" id="{FE224B25-D90D-4DE5-8128-0222B738AB9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628225" y="4825228"/>
            <a:ext cx="609600" cy="609600"/>
          </a:xfrm>
          <a:prstGeom prst="rect">
            <a:avLst/>
          </a:prstGeom>
        </p:spPr>
      </p:pic>
      <p:pic>
        <p:nvPicPr>
          <p:cNvPr id="19" name="Picture 18" descr="A picture containing indoor, curtain&#10;&#10;Description automatically generated">
            <a:extLst>
              <a:ext uri="{FF2B5EF4-FFF2-40B4-BE49-F238E27FC236}">
                <a16:creationId xmlns:a16="http://schemas.microsoft.com/office/drawing/2014/main" id="{50AC316A-46E2-4D48-B16E-8180BB8E7EF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08" y="4257880"/>
            <a:ext cx="2840412" cy="1740828"/>
          </a:xfrm>
          <a:prstGeom prst="rect">
            <a:avLst/>
          </a:prstGeom>
        </p:spPr>
      </p:pic>
      <p:pic>
        <p:nvPicPr>
          <p:cNvPr id="20" name="fe_03_1007-02235-A-011420-012003-src">
            <a:hlinkClick r:id="" action="ppaction://media"/>
            <a:extLst>
              <a:ext uri="{FF2B5EF4-FFF2-40B4-BE49-F238E27FC236}">
                <a16:creationId xmlns:a16="http://schemas.microsoft.com/office/drawing/2014/main" id="{748285F7-0493-4BE7-90A6-0DF9FED39A6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419400" y="4823494"/>
            <a:ext cx="609600" cy="6096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D80FEE1-6D97-4319-8428-74F71390C06D}"/>
              </a:ext>
            </a:extLst>
          </p:cNvPr>
          <p:cNvSpPr txBox="1"/>
          <p:nvPr/>
        </p:nvSpPr>
        <p:spPr>
          <a:xfrm>
            <a:off x="8266640" y="5998708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CUT Output</a:t>
            </a:r>
          </a:p>
        </p:txBody>
      </p:sp>
    </p:spTree>
    <p:extLst>
      <p:ext uri="{BB962C8B-B14F-4D97-AF65-F5344CB8AC3E}">
        <p14:creationId xmlns:p14="http://schemas.microsoft.com/office/powerpoint/2010/main" val="48813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83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824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D27C5-A53A-44AB-9736-23C605A8B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dirty="0"/>
              <a:t>End.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444FCE5-1F16-4FD9-84A5-5252492AC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9357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F2FE0-439B-4A83-8B52-AB4F8C1EC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Tasks to be completed: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E00DB-0C76-49CA-9E52-5DEA6C735D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Train CUT with the rest of the channels of RATS data: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Under this, we train CUT with the remaining channels – B, C, E, F, G, H of the RATS data.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Write custom scripts to facilitate swift movement of files – creating consistent dataset across all channels for better comparison.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Modify LSD_cal.py to compute LSD scores for the generated files by locating corresponding GT files in the large dataset.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Train CUT with Digital Noise: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Under this, we subject CUT to the same experiments we did with SinGAN.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We test: Salt and Pepper noise, Speckle Noise, and Poisson Noise (No distinguishable difference in spectrograms)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Write custom module to facilitate adding these noises internally during dataset initialization.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798E1-EDE1-47EC-938E-12F3A0FBE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5082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32A1D-DB61-44D7-AED6-484A95CD0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Training CUT with other Channels:</a:t>
            </a:r>
            <a:br>
              <a:rPr lang="en-IN" dirty="0"/>
            </a:br>
            <a:r>
              <a:rPr lang="en-IN" b="1" dirty="0"/>
              <a:t>Channel 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048C8-0D07-4D59-9867-6130A0371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Avg. LSD = 6.41</a:t>
            </a:r>
            <a:br>
              <a:rPr lang="en-IN" dirty="0"/>
            </a:br>
            <a:r>
              <a:rPr lang="en-IN" dirty="0"/>
              <a:t>Min. LSD = 5.03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Results: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620B10-ACD3-4DFB-8373-F263A58BB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3</a:t>
            </a:fld>
            <a:endParaRPr lang="en-IN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7EB55D36-F462-4DBE-90E9-38EC7732ED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643" y="3213716"/>
            <a:ext cx="3754427" cy="22997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9C97D8-C9AE-45B4-BE6C-D461327E777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1932" y="3213715"/>
            <a:ext cx="3762676" cy="2299729"/>
          </a:xfrm>
          <a:prstGeom prst="rect">
            <a:avLst/>
          </a:prstGeom>
        </p:spPr>
      </p:pic>
      <p:pic>
        <p:nvPicPr>
          <p:cNvPr id="9" name="fe_03_1007-02235-A-056077-056575-B">
            <a:hlinkClick r:id="" action="ppaction://media"/>
            <a:extLst>
              <a:ext uri="{FF2B5EF4-FFF2-40B4-BE49-F238E27FC236}">
                <a16:creationId xmlns:a16="http://schemas.microsoft.com/office/drawing/2014/main" id="{7EB3A1F3-502A-494E-A694-57886C1896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283633" y="4058779"/>
            <a:ext cx="609600" cy="609600"/>
          </a:xfrm>
          <a:prstGeom prst="rect">
            <a:avLst/>
          </a:prstGeom>
        </p:spPr>
      </p:pic>
      <p:pic>
        <p:nvPicPr>
          <p:cNvPr id="10" name="fe_03_1007-02235-A-056077-056575-src">
            <a:hlinkClick r:id="" action="ppaction://media"/>
            <a:extLst>
              <a:ext uri="{FF2B5EF4-FFF2-40B4-BE49-F238E27FC236}">
                <a16:creationId xmlns:a16="http://schemas.microsoft.com/office/drawing/2014/main" id="{F3B633EA-1316-410C-8DFB-BD07B78C800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789920" y="4058779"/>
            <a:ext cx="609600" cy="609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0DB4B81-8EB2-4344-B2BB-9A174F1406C8}"/>
              </a:ext>
            </a:extLst>
          </p:cNvPr>
          <p:cNvSpPr txBox="1"/>
          <p:nvPr/>
        </p:nvSpPr>
        <p:spPr>
          <a:xfrm>
            <a:off x="2552743" y="562094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GT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040AF-7605-4521-A64A-643A27C9A8BD}"/>
              </a:ext>
            </a:extLst>
          </p:cNvPr>
          <p:cNvSpPr txBox="1"/>
          <p:nvPr/>
        </p:nvSpPr>
        <p:spPr>
          <a:xfrm>
            <a:off x="8063157" y="562094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CUT O/P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378CFE-53D0-4AC7-B675-81804ECD18ED}"/>
              </a:ext>
            </a:extLst>
          </p:cNvPr>
          <p:cNvSpPr txBox="1"/>
          <p:nvPr/>
        </p:nvSpPr>
        <p:spPr>
          <a:xfrm>
            <a:off x="5336367" y="562094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LSD: 5.03</a:t>
            </a:r>
          </a:p>
        </p:txBody>
      </p:sp>
    </p:spTree>
    <p:extLst>
      <p:ext uri="{BB962C8B-B14F-4D97-AF65-F5344CB8AC3E}">
        <p14:creationId xmlns:p14="http://schemas.microsoft.com/office/powerpoint/2010/main" val="3173506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8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97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10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32A1D-DB61-44D7-AED6-484A95CD0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Training CUT with other Channels:</a:t>
            </a:r>
            <a:br>
              <a:rPr lang="en-IN" dirty="0"/>
            </a:br>
            <a:r>
              <a:rPr lang="en-IN" b="1" dirty="0"/>
              <a:t>Channel 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048C8-0D07-4D59-9867-6130A0371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Avg. LSD = 9.15</a:t>
            </a:r>
            <a:br>
              <a:rPr lang="en-IN" dirty="0"/>
            </a:br>
            <a:r>
              <a:rPr lang="en-IN" dirty="0"/>
              <a:t>Min. LSD = 6.19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Results: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620B10-ACD3-4DFB-8373-F263A58BB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4</a:t>
            </a:fld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DB4B81-8EB2-4344-B2BB-9A174F1406C8}"/>
              </a:ext>
            </a:extLst>
          </p:cNvPr>
          <p:cNvSpPr txBox="1"/>
          <p:nvPr/>
        </p:nvSpPr>
        <p:spPr>
          <a:xfrm>
            <a:off x="2552743" y="562094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GT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040AF-7605-4521-A64A-643A27C9A8BD}"/>
              </a:ext>
            </a:extLst>
          </p:cNvPr>
          <p:cNvSpPr txBox="1"/>
          <p:nvPr/>
        </p:nvSpPr>
        <p:spPr>
          <a:xfrm>
            <a:off x="8063157" y="562094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CUT O/P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378CFE-53D0-4AC7-B675-81804ECD18ED}"/>
              </a:ext>
            </a:extLst>
          </p:cNvPr>
          <p:cNvSpPr txBox="1"/>
          <p:nvPr/>
        </p:nvSpPr>
        <p:spPr>
          <a:xfrm>
            <a:off x="5336367" y="562094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LSD: 6.19</a:t>
            </a:r>
          </a:p>
        </p:txBody>
      </p:sp>
      <p:pic>
        <p:nvPicPr>
          <p:cNvPr id="7" name="Picture 6" descr="A picture containing curtain, furniture, indoor&#10;&#10;Description automatically generated">
            <a:extLst>
              <a:ext uri="{FF2B5EF4-FFF2-40B4-BE49-F238E27FC236}">
                <a16:creationId xmlns:a16="http://schemas.microsoft.com/office/drawing/2014/main" id="{57166719-4A3D-438E-9B02-242F19B5CC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559" y="3338127"/>
            <a:ext cx="3644591" cy="2228627"/>
          </a:xfrm>
          <a:prstGeom prst="rect">
            <a:avLst/>
          </a:prstGeom>
        </p:spPr>
      </p:pic>
      <p:pic>
        <p:nvPicPr>
          <p:cNvPr id="15" name="Picture 14" descr="A picture containing curtain, indoor&#10;&#10;Description automatically generated">
            <a:extLst>
              <a:ext uri="{FF2B5EF4-FFF2-40B4-BE49-F238E27FC236}">
                <a16:creationId xmlns:a16="http://schemas.microsoft.com/office/drawing/2014/main" id="{F3E2E14C-F175-4A3C-A70D-B9D7F7E749E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852" y="3335737"/>
            <a:ext cx="3655775" cy="2231017"/>
          </a:xfrm>
          <a:prstGeom prst="rect">
            <a:avLst/>
          </a:prstGeom>
        </p:spPr>
      </p:pic>
      <p:pic>
        <p:nvPicPr>
          <p:cNvPr id="16" name="fe_03_1007-02235-A-056077-056575-src">
            <a:hlinkClick r:id="" action="ppaction://media"/>
            <a:extLst>
              <a:ext uri="{FF2B5EF4-FFF2-40B4-BE49-F238E27FC236}">
                <a16:creationId xmlns:a16="http://schemas.microsoft.com/office/drawing/2014/main" id="{0D20A096-C9F5-446D-B2E5-6D807F457E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782607" y="4149977"/>
            <a:ext cx="609600" cy="609600"/>
          </a:xfrm>
          <a:prstGeom prst="rect">
            <a:avLst/>
          </a:prstGeom>
        </p:spPr>
      </p:pic>
      <p:pic>
        <p:nvPicPr>
          <p:cNvPr id="17" name="fe_03_1007-02235-A-056077-056575-C">
            <a:hlinkClick r:id="" action="ppaction://media"/>
            <a:extLst>
              <a:ext uri="{FF2B5EF4-FFF2-40B4-BE49-F238E27FC236}">
                <a16:creationId xmlns:a16="http://schemas.microsoft.com/office/drawing/2014/main" id="{49C9D3D6-0EFD-4EE1-B992-5E8DA141223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245770" y="41464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846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76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98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32A1D-DB61-44D7-AED6-484A95CD0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Training CUT with other Channels:</a:t>
            </a:r>
            <a:br>
              <a:rPr lang="en-IN" dirty="0"/>
            </a:br>
            <a:r>
              <a:rPr lang="en-IN" b="1" dirty="0"/>
              <a:t>Channel 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048C8-0D07-4D59-9867-6130A0371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Avg. LSD = 7.97</a:t>
            </a:r>
            <a:br>
              <a:rPr lang="en-IN" dirty="0"/>
            </a:br>
            <a:r>
              <a:rPr lang="en-IN" dirty="0"/>
              <a:t>Min. LSD = 6.59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Results: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620B10-ACD3-4DFB-8373-F263A58BB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5</a:t>
            </a:fld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DB4B81-8EB2-4344-B2BB-9A174F1406C8}"/>
              </a:ext>
            </a:extLst>
          </p:cNvPr>
          <p:cNvSpPr txBox="1"/>
          <p:nvPr/>
        </p:nvSpPr>
        <p:spPr>
          <a:xfrm>
            <a:off x="2552743" y="562094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GT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040AF-7605-4521-A64A-643A27C9A8BD}"/>
              </a:ext>
            </a:extLst>
          </p:cNvPr>
          <p:cNvSpPr txBox="1"/>
          <p:nvPr/>
        </p:nvSpPr>
        <p:spPr>
          <a:xfrm>
            <a:off x="8063157" y="562094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CUT O/P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378CFE-53D0-4AC7-B675-81804ECD18ED}"/>
              </a:ext>
            </a:extLst>
          </p:cNvPr>
          <p:cNvSpPr txBox="1"/>
          <p:nvPr/>
        </p:nvSpPr>
        <p:spPr>
          <a:xfrm>
            <a:off x="5336367" y="562094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LSD: 6.59</a:t>
            </a:r>
          </a:p>
        </p:txBody>
      </p:sp>
      <p:pic>
        <p:nvPicPr>
          <p:cNvPr id="6" name="Picture 5" descr="A picture containing text, curtain&#10;&#10;Description automatically generated">
            <a:extLst>
              <a:ext uri="{FF2B5EF4-FFF2-40B4-BE49-F238E27FC236}">
                <a16:creationId xmlns:a16="http://schemas.microsoft.com/office/drawing/2014/main" id="{8B010339-F8A6-4B79-80F7-B68A01E6C1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474" y="3341094"/>
            <a:ext cx="3630762" cy="2225660"/>
          </a:xfrm>
          <a:prstGeom prst="rect">
            <a:avLst/>
          </a:prstGeom>
        </p:spPr>
      </p:pic>
      <p:pic>
        <p:nvPicPr>
          <p:cNvPr id="9" name="Picture 8" descr="A picture containing curtain&#10;&#10;Description automatically generated">
            <a:extLst>
              <a:ext uri="{FF2B5EF4-FFF2-40B4-BE49-F238E27FC236}">
                <a16:creationId xmlns:a16="http://schemas.microsoft.com/office/drawing/2014/main" id="{611BD40C-C399-4A18-8BC8-7F25CF2D98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274" y="3341094"/>
            <a:ext cx="3637990" cy="2225659"/>
          </a:xfrm>
          <a:prstGeom prst="rect">
            <a:avLst/>
          </a:prstGeom>
        </p:spPr>
      </p:pic>
      <p:pic>
        <p:nvPicPr>
          <p:cNvPr id="10" name="fe_03_1024-01695-B-017683-018183-E">
            <a:hlinkClick r:id="" action="ppaction://media"/>
            <a:extLst>
              <a:ext uri="{FF2B5EF4-FFF2-40B4-BE49-F238E27FC236}">
                <a16:creationId xmlns:a16="http://schemas.microsoft.com/office/drawing/2014/main" id="{D5A2FD91-48C5-489D-BC7F-AAD75319FC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189247" y="4149123"/>
            <a:ext cx="609600" cy="609600"/>
          </a:xfrm>
          <a:prstGeom prst="rect">
            <a:avLst/>
          </a:prstGeom>
        </p:spPr>
      </p:pic>
      <p:pic>
        <p:nvPicPr>
          <p:cNvPr id="14" name="fe_03_1024-01695-B-017683-018183-src">
            <a:hlinkClick r:id="" action="ppaction://media"/>
            <a:extLst>
              <a:ext uri="{FF2B5EF4-FFF2-40B4-BE49-F238E27FC236}">
                <a16:creationId xmlns:a16="http://schemas.microsoft.com/office/drawing/2014/main" id="{9B1ABF35-334F-49E7-9AC9-E0A5BAA6D72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703275" y="414912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663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0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32A1D-DB61-44D7-AED6-484A95CD0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Training CUT with other Channels:</a:t>
            </a:r>
            <a:br>
              <a:rPr lang="en-IN" dirty="0"/>
            </a:br>
            <a:r>
              <a:rPr lang="en-IN" b="1" dirty="0"/>
              <a:t>Channel 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048C8-0D07-4D59-9867-6130A0371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Avg. LSD = 9.46</a:t>
            </a:r>
            <a:br>
              <a:rPr lang="en-IN" dirty="0"/>
            </a:br>
            <a:r>
              <a:rPr lang="en-IN" dirty="0"/>
              <a:t>Min. LSD = 6.90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Results: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620B10-ACD3-4DFB-8373-F263A58BB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6</a:t>
            </a:fld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DB4B81-8EB2-4344-B2BB-9A174F1406C8}"/>
              </a:ext>
            </a:extLst>
          </p:cNvPr>
          <p:cNvSpPr txBox="1"/>
          <p:nvPr/>
        </p:nvSpPr>
        <p:spPr>
          <a:xfrm>
            <a:off x="2552743" y="562094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GT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040AF-7605-4521-A64A-643A27C9A8BD}"/>
              </a:ext>
            </a:extLst>
          </p:cNvPr>
          <p:cNvSpPr txBox="1"/>
          <p:nvPr/>
        </p:nvSpPr>
        <p:spPr>
          <a:xfrm>
            <a:off x="8063157" y="562094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CUT O/P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378CFE-53D0-4AC7-B675-81804ECD18ED}"/>
              </a:ext>
            </a:extLst>
          </p:cNvPr>
          <p:cNvSpPr txBox="1"/>
          <p:nvPr/>
        </p:nvSpPr>
        <p:spPr>
          <a:xfrm>
            <a:off x="5336367" y="562094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LSD: 6.90</a:t>
            </a:r>
          </a:p>
        </p:txBody>
      </p:sp>
      <p:pic>
        <p:nvPicPr>
          <p:cNvPr id="7" name="Picture 6" descr="A picture containing curtain, furniture&#10;&#10;Description automatically generated">
            <a:extLst>
              <a:ext uri="{FF2B5EF4-FFF2-40B4-BE49-F238E27FC236}">
                <a16:creationId xmlns:a16="http://schemas.microsoft.com/office/drawing/2014/main" id="{3660B606-DA65-4BA5-8804-75A2E358731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157" y="3401414"/>
            <a:ext cx="3539396" cy="2165340"/>
          </a:xfrm>
          <a:prstGeom prst="rect">
            <a:avLst/>
          </a:prstGeom>
        </p:spPr>
      </p:pic>
      <p:pic>
        <p:nvPicPr>
          <p:cNvPr id="15" name="Picture 14" descr="A picture containing text, curtain&#10;&#10;Description automatically generated">
            <a:extLst>
              <a:ext uri="{FF2B5EF4-FFF2-40B4-BE49-F238E27FC236}">
                <a16:creationId xmlns:a16="http://schemas.microsoft.com/office/drawing/2014/main" id="{703F7E7B-9E04-4A9D-95D6-226250B2E3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5398" y="3401414"/>
            <a:ext cx="3535741" cy="2165340"/>
          </a:xfrm>
          <a:prstGeom prst="rect">
            <a:avLst/>
          </a:prstGeom>
        </p:spPr>
      </p:pic>
      <p:pic>
        <p:nvPicPr>
          <p:cNvPr id="16" name="fe_03_1024-01695-B-015090-015552-src">
            <a:hlinkClick r:id="" action="ppaction://media"/>
            <a:extLst>
              <a:ext uri="{FF2B5EF4-FFF2-40B4-BE49-F238E27FC236}">
                <a16:creationId xmlns:a16="http://schemas.microsoft.com/office/drawing/2014/main" id="{6890FF1F-D865-410D-80D0-76662EEABF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682796" y="4179284"/>
            <a:ext cx="609600" cy="609600"/>
          </a:xfrm>
          <a:prstGeom prst="rect">
            <a:avLst/>
          </a:prstGeom>
        </p:spPr>
      </p:pic>
      <p:pic>
        <p:nvPicPr>
          <p:cNvPr id="17" name="fe_03_1024-01695-B-015090-015552-F">
            <a:hlinkClick r:id="" action="ppaction://media"/>
            <a:extLst>
              <a:ext uri="{FF2B5EF4-FFF2-40B4-BE49-F238E27FC236}">
                <a16:creationId xmlns:a16="http://schemas.microsoft.com/office/drawing/2014/main" id="{6B7A950B-59F6-4FFD-A0CB-65AF3C9D5E4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174210" y="417928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926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16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62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32A1D-DB61-44D7-AED6-484A95CD0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Training CUT with other Channels:</a:t>
            </a:r>
            <a:br>
              <a:rPr lang="en-IN" dirty="0"/>
            </a:br>
            <a:r>
              <a:rPr lang="en-IN" b="1" dirty="0"/>
              <a:t>Channel 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048C8-0D07-4D59-9867-6130A0371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Avg. LSD = 7.98</a:t>
            </a:r>
            <a:br>
              <a:rPr lang="en-IN" dirty="0"/>
            </a:br>
            <a:r>
              <a:rPr lang="en-IN" dirty="0"/>
              <a:t>Min. LSD = 5.39 (Low Confidence)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Results: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620B10-ACD3-4DFB-8373-F263A58BB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7</a:t>
            </a:fld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DB4B81-8EB2-4344-B2BB-9A174F1406C8}"/>
              </a:ext>
            </a:extLst>
          </p:cNvPr>
          <p:cNvSpPr txBox="1"/>
          <p:nvPr/>
        </p:nvSpPr>
        <p:spPr>
          <a:xfrm>
            <a:off x="2552743" y="562094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GT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040AF-7605-4521-A64A-643A27C9A8BD}"/>
              </a:ext>
            </a:extLst>
          </p:cNvPr>
          <p:cNvSpPr txBox="1"/>
          <p:nvPr/>
        </p:nvSpPr>
        <p:spPr>
          <a:xfrm>
            <a:off x="8063157" y="562094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CUT O/P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378CFE-53D0-4AC7-B675-81804ECD18ED}"/>
              </a:ext>
            </a:extLst>
          </p:cNvPr>
          <p:cNvSpPr txBox="1"/>
          <p:nvPr/>
        </p:nvSpPr>
        <p:spPr>
          <a:xfrm>
            <a:off x="5336367" y="562094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LSD: 5.39</a:t>
            </a:r>
          </a:p>
        </p:txBody>
      </p:sp>
      <p:pic>
        <p:nvPicPr>
          <p:cNvPr id="6" name="Picture 5" descr="A picture containing curtain, furniture, indoor&#10;&#10;Description automatically generated">
            <a:extLst>
              <a:ext uri="{FF2B5EF4-FFF2-40B4-BE49-F238E27FC236}">
                <a16:creationId xmlns:a16="http://schemas.microsoft.com/office/drawing/2014/main" id="{66243324-95D7-4750-AA22-5BB4F61B3E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045" y="3577180"/>
            <a:ext cx="3335620" cy="2043761"/>
          </a:xfrm>
          <a:prstGeom prst="rect">
            <a:avLst/>
          </a:prstGeom>
        </p:spPr>
      </p:pic>
      <p:pic>
        <p:nvPicPr>
          <p:cNvPr id="9" name="Picture 8" descr="A picture containing text, curtain&#10;&#10;Description automatically generated">
            <a:extLst>
              <a:ext uri="{FF2B5EF4-FFF2-40B4-BE49-F238E27FC236}">
                <a16:creationId xmlns:a16="http://schemas.microsoft.com/office/drawing/2014/main" id="{4D49CEA4-56A4-4CA3-9516-4FAE436F0FD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1337" y="3589985"/>
            <a:ext cx="3313138" cy="2030956"/>
          </a:xfrm>
          <a:prstGeom prst="rect">
            <a:avLst/>
          </a:prstGeom>
        </p:spPr>
      </p:pic>
      <p:pic>
        <p:nvPicPr>
          <p:cNvPr id="10" name="fe_03_1024-01695-B-015090-015552-G">
            <a:hlinkClick r:id="" action="ppaction://media"/>
            <a:extLst>
              <a:ext uri="{FF2B5EF4-FFF2-40B4-BE49-F238E27FC236}">
                <a16:creationId xmlns:a16="http://schemas.microsoft.com/office/drawing/2014/main" id="{E7BE44C8-6961-4E18-A6C6-5983625FE9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098742" y="4294260"/>
            <a:ext cx="609600" cy="609600"/>
          </a:xfrm>
          <a:prstGeom prst="rect">
            <a:avLst/>
          </a:prstGeom>
        </p:spPr>
      </p:pic>
      <p:pic>
        <p:nvPicPr>
          <p:cNvPr id="14" name="fe_03_1024-01695-B-015090-015552-src">
            <a:hlinkClick r:id="" action="ppaction://media"/>
            <a:extLst>
              <a:ext uri="{FF2B5EF4-FFF2-40B4-BE49-F238E27FC236}">
                <a16:creationId xmlns:a16="http://schemas.microsoft.com/office/drawing/2014/main" id="{BE590B8E-C8AE-459F-9959-51FAB25B8AE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571882" y="43006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723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2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61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32A1D-DB61-44D7-AED6-484A95CD0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Training CUT with other Channels:</a:t>
            </a:r>
            <a:br>
              <a:rPr lang="en-IN"/>
            </a:br>
            <a:r>
              <a:rPr lang="en-IN" b="1"/>
              <a:t>Channel H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048C8-0D07-4D59-9867-6130A0371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Avg. LSD = 8.95</a:t>
            </a:r>
            <a:br>
              <a:rPr lang="en-IN" dirty="0"/>
            </a:br>
            <a:r>
              <a:rPr lang="en-IN" dirty="0"/>
              <a:t>Min. LSD = 7.24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Results: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620B10-ACD3-4DFB-8373-F263A58BB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8</a:t>
            </a:fld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DB4B81-8EB2-4344-B2BB-9A174F1406C8}"/>
              </a:ext>
            </a:extLst>
          </p:cNvPr>
          <p:cNvSpPr txBox="1"/>
          <p:nvPr/>
        </p:nvSpPr>
        <p:spPr>
          <a:xfrm>
            <a:off x="2552743" y="562094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GT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040AF-7605-4521-A64A-643A27C9A8BD}"/>
              </a:ext>
            </a:extLst>
          </p:cNvPr>
          <p:cNvSpPr txBox="1"/>
          <p:nvPr/>
        </p:nvSpPr>
        <p:spPr>
          <a:xfrm>
            <a:off x="8063157" y="562094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/>
              <a:t>CUT O/P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378CFE-53D0-4AC7-B675-81804ECD18ED}"/>
              </a:ext>
            </a:extLst>
          </p:cNvPr>
          <p:cNvSpPr txBox="1"/>
          <p:nvPr/>
        </p:nvSpPr>
        <p:spPr>
          <a:xfrm>
            <a:off x="5336367" y="562094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/>
              <a:t>LSD: 7.24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B4E96EB-39F8-4106-B8B4-5C542BB613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78" y="3429000"/>
            <a:ext cx="3580553" cy="2192784"/>
          </a:xfrm>
          <a:prstGeom prst="rect">
            <a:avLst/>
          </a:prstGeom>
        </p:spPr>
      </p:pic>
      <p:pic>
        <p:nvPicPr>
          <p:cNvPr id="15" name="Picture 14" descr="A picture containing text&#10;&#10;Description automatically generated">
            <a:extLst>
              <a:ext uri="{FF2B5EF4-FFF2-40B4-BE49-F238E27FC236}">
                <a16:creationId xmlns:a16="http://schemas.microsoft.com/office/drawing/2014/main" id="{2CF6556C-AC1E-4EA3-AE7A-A80E2900706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871" y="3428157"/>
            <a:ext cx="3578840" cy="2192784"/>
          </a:xfrm>
          <a:prstGeom prst="rect">
            <a:avLst/>
          </a:prstGeom>
        </p:spPr>
      </p:pic>
      <p:pic>
        <p:nvPicPr>
          <p:cNvPr id="16" name="fe_03_1007-02235-A-056077-056575-src">
            <a:hlinkClick r:id="" action="ppaction://media"/>
            <a:extLst>
              <a:ext uri="{FF2B5EF4-FFF2-40B4-BE49-F238E27FC236}">
                <a16:creationId xmlns:a16="http://schemas.microsoft.com/office/drawing/2014/main" id="{AD3C8E13-9A5D-408E-8C1F-FA59CD08E9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712033" y="4219749"/>
            <a:ext cx="609600" cy="609600"/>
          </a:xfrm>
          <a:prstGeom prst="rect">
            <a:avLst/>
          </a:prstGeom>
        </p:spPr>
      </p:pic>
      <p:pic>
        <p:nvPicPr>
          <p:cNvPr id="17" name="fe_03_1007-02235-A-056077-056575-H">
            <a:hlinkClick r:id="" action="ppaction://media"/>
            <a:extLst>
              <a:ext uri="{FF2B5EF4-FFF2-40B4-BE49-F238E27FC236}">
                <a16:creationId xmlns:a16="http://schemas.microsoft.com/office/drawing/2014/main" id="{55BF4C70-0DFD-4566-8268-13321520DAF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207453" y="421974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905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76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98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9ACA6-5059-446F-9908-C58B13764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Training CUT with Digital Noise:</a:t>
            </a:r>
            <a:br>
              <a:rPr lang="en-IN" dirty="0"/>
            </a:br>
            <a:r>
              <a:rPr lang="en-IN" b="1" dirty="0"/>
              <a:t>Salt and Pepper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4CB38-33BE-4150-A8B6-905C70B257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1800" dirty="0"/>
              <a:t>Salt-and-pepper noise is a form of noise sometimes seen on images. It presents itself as sparsely occurring white and black pixels.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800" dirty="0"/>
              <a:t>Setup: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Domain A – Clean Audio samples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Domain B – Clean Audio samples + </a:t>
            </a:r>
            <a:r>
              <a:rPr lang="en-GB" dirty="0" err="1"/>
              <a:t>SnP</a:t>
            </a:r>
            <a:r>
              <a:rPr lang="en-GB" dirty="0"/>
              <a:t> noise added to the spectrograms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Content – Different.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800" dirty="0"/>
              <a:t>Results: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92593F-A3C2-4035-937C-C6BF5C11D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F81F7-214F-4B72-870F-903CEBDF8B4D}" type="slidenum">
              <a:rPr lang="en-IN" smtClean="0"/>
              <a:t>9</a:t>
            </a:fld>
            <a:endParaRPr lang="en-IN"/>
          </a:p>
        </p:txBody>
      </p:sp>
      <p:pic>
        <p:nvPicPr>
          <p:cNvPr id="6" name="Picture 5" descr="A picture containing text, curtain&#10;&#10;Description automatically generated">
            <a:extLst>
              <a:ext uri="{FF2B5EF4-FFF2-40B4-BE49-F238E27FC236}">
                <a16:creationId xmlns:a16="http://schemas.microsoft.com/office/drawing/2014/main" id="{9EA2EB02-2A87-4BAE-B19C-A350D162304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852" y="4318567"/>
            <a:ext cx="2709538" cy="1658901"/>
          </a:xfrm>
          <a:prstGeom prst="rect">
            <a:avLst/>
          </a:prstGeom>
        </p:spPr>
      </p:pic>
      <p:pic>
        <p:nvPicPr>
          <p:cNvPr id="8" name="Picture 7" descr="A close-up of a red curtain&#10;&#10;Description automatically generated with low confidence">
            <a:extLst>
              <a:ext uri="{FF2B5EF4-FFF2-40B4-BE49-F238E27FC236}">
                <a16:creationId xmlns:a16="http://schemas.microsoft.com/office/drawing/2014/main" id="{AF83EEF8-1BC4-4AA8-9B5D-193ED9D4CE0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5612" y="4318567"/>
            <a:ext cx="2711588" cy="1658902"/>
          </a:xfrm>
          <a:prstGeom prst="rect">
            <a:avLst/>
          </a:prstGeom>
        </p:spPr>
      </p:pic>
      <p:pic>
        <p:nvPicPr>
          <p:cNvPr id="9" name="fe_03_1007-02235-A-011420-012003-src_8k">
            <a:hlinkClick r:id="" action="ppaction://media"/>
            <a:extLst>
              <a:ext uri="{FF2B5EF4-FFF2-40B4-BE49-F238E27FC236}">
                <a16:creationId xmlns:a16="http://schemas.microsoft.com/office/drawing/2014/main" id="{25D7F6F8-632C-4CCF-AE6D-8AB1B4B458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681491" y="4843217"/>
            <a:ext cx="609600" cy="609600"/>
          </a:xfrm>
          <a:prstGeom prst="rect">
            <a:avLst/>
          </a:prstGeom>
        </p:spPr>
      </p:pic>
      <p:pic>
        <p:nvPicPr>
          <p:cNvPr id="10" name="fe_03_1007-02235-A-011420-012003-src">
            <a:hlinkClick r:id="" action="ppaction://media"/>
            <a:extLst>
              <a:ext uri="{FF2B5EF4-FFF2-40B4-BE49-F238E27FC236}">
                <a16:creationId xmlns:a16="http://schemas.microsoft.com/office/drawing/2014/main" id="{918AE1EF-8A07-4B1F-BE4A-CAF202C91EE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317699" y="4843217"/>
            <a:ext cx="609600" cy="609600"/>
          </a:xfrm>
          <a:prstGeom prst="rect">
            <a:avLst/>
          </a:prstGeom>
        </p:spPr>
      </p:pic>
      <p:pic>
        <p:nvPicPr>
          <p:cNvPr id="12" name="Picture 11" descr="A picture containing curtain&#10;&#10;Description automatically generated">
            <a:extLst>
              <a:ext uri="{FF2B5EF4-FFF2-40B4-BE49-F238E27FC236}">
                <a16:creationId xmlns:a16="http://schemas.microsoft.com/office/drawing/2014/main" id="{B145A34F-40C7-4C4F-9458-9D4861D592C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699" y="321663"/>
            <a:ext cx="1752600" cy="1228725"/>
          </a:xfrm>
          <a:prstGeom prst="rect">
            <a:avLst/>
          </a:prstGeom>
        </p:spPr>
      </p:pic>
      <p:pic>
        <p:nvPicPr>
          <p:cNvPr id="13" name="train">
            <a:hlinkClick r:id="" action="ppaction://media"/>
            <a:extLst>
              <a:ext uri="{FF2B5EF4-FFF2-40B4-BE49-F238E27FC236}">
                <a16:creationId xmlns:a16="http://schemas.microsoft.com/office/drawing/2014/main" id="{941A1623-64CC-4461-8B90-9FE03DF3B105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997622" y="631225"/>
            <a:ext cx="609600" cy="6096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ABD80BB-AC13-417A-9B2E-113D798B138B}"/>
              </a:ext>
            </a:extLst>
          </p:cNvPr>
          <p:cNvSpPr txBox="1"/>
          <p:nvPr/>
        </p:nvSpPr>
        <p:spPr>
          <a:xfrm>
            <a:off x="2471508" y="5977468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Input File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E67852-15A8-4A4D-95C2-0A6294192028}"/>
              </a:ext>
            </a:extLst>
          </p:cNvPr>
          <p:cNvSpPr txBox="1"/>
          <p:nvPr/>
        </p:nvSpPr>
        <p:spPr>
          <a:xfrm>
            <a:off x="8141293" y="5977468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CUT output</a:t>
            </a:r>
          </a:p>
        </p:txBody>
      </p:sp>
    </p:spTree>
    <p:extLst>
      <p:ext uri="{BB962C8B-B14F-4D97-AF65-F5344CB8AC3E}">
        <p14:creationId xmlns:p14="http://schemas.microsoft.com/office/powerpoint/2010/main" val="2426898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3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82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96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513</Words>
  <Application>Microsoft Office PowerPoint</Application>
  <PresentationFormat>Widescreen</PresentationFormat>
  <Paragraphs>80</Paragraphs>
  <Slides>11</Slides>
  <Notes>0</Notes>
  <HiddenSlides>0</HiddenSlides>
  <MMClips>18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Retrospect</vt:lpstr>
      <vt:lpstr>Generating noisy speech data from clean data in the frequency domain using Deep Learning Methods</vt:lpstr>
      <vt:lpstr>Tasks to be completed:</vt:lpstr>
      <vt:lpstr>Training CUT with other Channels: Channel B</vt:lpstr>
      <vt:lpstr>Training CUT with other Channels: Channel C</vt:lpstr>
      <vt:lpstr>Training CUT with other Channels: Channel E</vt:lpstr>
      <vt:lpstr>Training CUT with other Channels: Channel F</vt:lpstr>
      <vt:lpstr>Training CUT with other Channels: Channel G</vt:lpstr>
      <vt:lpstr>Training CUT with other Channels: Channel H</vt:lpstr>
      <vt:lpstr>Training CUT with Digital Noise: Salt and Pepper</vt:lpstr>
      <vt:lpstr>Training CUT with Digital Noise: Speckle</vt:lpstr>
      <vt:lpstr>End.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Generating noisy speech data from clean data in the frequency domain using Deep Learning Methods</dc:title>
  <dc:creator>SHASHANK SHANTAVEERAPPA SHIROL-170905178</dc:creator>
  <cp:lastModifiedBy>SHASHANK SHANTAVEERAPPA SHIROL-170905178</cp:lastModifiedBy>
  <cp:revision>82</cp:revision>
  <dcterms:created xsi:type="dcterms:W3CDTF">2021-05-24T06:46:05Z</dcterms:created>
  <dcterms:modified xsi:type="dcterms:W3CDTF">2021-05-24T09:10:16Z</dcterms:modified>
</cp:coreProperties>
</file>

<file path=docProps/thumbnail.jpeg>
</file>